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7" r:id="rId3"/>
    <p:sldId id="260" r:id="rId4"/>
    <p:sldId id="261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6D1"/>
    <a:srgbClr val="106551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4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0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1D830-4D45-4447-A03C-C9DFD87297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E46F7-7541-4B6E-AC3A-45D376A4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7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7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54C9-7D51-44A7-BD7D-EA81BDE1EC6D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333CC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F0A1F82-8B28-1291-7F78-BE28E07DC6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5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C011839B-4D87-2AAA-776E-2A7ED2BD7BA2}"/>
              </a:ext>
            </a:extLst>
          </p:cNvPr>
          <p:cNvSpPr txBox="1">
            <a:spLocks/>
          </p:cNvSpPr>
          <p:nvPr/>
        </p:nvSpPr>
        <p:spPr>
          <a:xfrm>
            <a:off x="1447800" y="1993900"/>
            <a:ext cx="9144000" cy="28702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Avenir Next" panose="020B0503020202020204"/>
                <a:ea typeface="Artifakt Element Thin" panose="020B0203050000020004" pitchFamily="34" charset="0"/>
              </a:rPr>
              <a:t>ECHO Asia Thailand Foundation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  <a:latin typeface="Avenir Next" panose="020B0503020202020204"/>
                <a:ea typeface="Artifakt Element Thin" panose="020B0203050000020004" pitchFamily="34" charset="0"/>
              </a:rPr>
              <a:t>ECHO Asia Impact Center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  <a:latin typeface="Avenir Next" panose="020B0503020202020204"/>
                <a:ea typeface="Artifakt Element Thin" panose="020B0203050000020004" pitchFamily="34" charset="0"/>
              </a:rPr>
              <a:t>Chiang Mai, Thailand</a:t>
            </a:r>
          </a:p>
        </p:txBody>
      </p:sp>
    </p:spTree>
    <p:extLst>
      <p:ext uri="{BB962C8B-B14F-4D97-AF65-F5344CB8AC3E}">
        <p14:creationId xmlns:p14="http://schemas.microsoft.com/office/powerpoint/2010/main" val="2892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33AB0A2-CDBD-A538-0162-1CD2ACA9E2B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551"/>
          </a:solidFill>
          <a:ln>
            <a:solidFill>
              <a:srgbClr val="1065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503"/>
            <a:ext cx="10515600" cy="974476"/>
          </a:xfrm>
        </p:spPr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EFE6D1"/>
                  </a:solidFill>
                </a:ln>
                <a:solidFill>
                  <a:schemeClr val="bg1">
                    <a:lumMod val="95000"/>
                  </a:schemeClr>
                </a:solidFill>
                <a:latin typeface="Avenir Next" panose="020B0503020202020204"/>
              </a:rPr>
              <a:t>Who are you? </a:t>
            </a:r>
            <a:endParaRPr lang="en-US" sz="3100" dirty="0">
              <a:ln>
                <a:solidFill>
                  <a:srgbClr val="EFE6D1"/>
                </a:solidFill>
              </a:ln>
              <a:solidFill>
                <a:schemeClr val="bg1">
                  <a:lumMod val="95000"/>
                </a:schemeClr>
              </a:solidFill>
              <a:latin typeface="Avenir Next" panose="020B050302020202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7" y="1434464"/>
            <a:ext cx="11234056" cy="54235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i="0" dirty="0" smtClean="0">
                <a:solidFill>
                  <a:schemeClr val="bg1">
                    <a:lumMod val="95000"/>
                  </a:schemeClr>
                </a:solidFill>
                <a:effectLst/>
                <a:latin typeface="Avenir Next" panose="020B0503020202020204" pitchFamily="34" charset="0"/>
              </a:rPr>
              <a:t>The ECHO Asia Impact Center &amp; Small Farm Resource Center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venir Next" panose="020B0503020202020204" pitchFamily="34" charset="0"/>
              </a:rPr>
              <a:t> is </a:t>
            </a:r>
            <a:r>
              <a:rPr lang="en-US" sz="3200" b="0" i="0" dirty="0">
                <a:solidFill>
                  <a:schemeClr val="bg1">
                    <a:lumMod val="95000"/>
                  </a:schemeClr>
                </a:solidFill>
                <a:effectLst/>
                <a:latin typeface="Avenir Next" panose="020B0503020202020204" pitchFamily="34" charset="0"/>
              </a:rPr>
              <a:t>a regional extension arm of ECHO Inc. that exists to equip agriculture and community development practitioners to be more effective in their work serving smallholder farmers in Asia. </a:t>
            </a:r>
          </a:p>
          <a:p>
            <a:pPr marL="0" indent="0" algn="just">
              <a:buNone/>
            </a:pPr>
            <a:endParaRPr lang="en-US" sz="1000" dirty="0">
              <a:solidFill>
                <a:schemeClr val="bg1">
                  <a:lumMod val="95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just">
              <a:buNone/>
            </a:pPr>
            <a:r>
              <a:rPr lang="en-US" sz="3200" b="0" i="0" dirty="0" smtClean="0">
                <a:solidFill>
                  <a:schemeClr val="bg1">
                    <a:lumMod val="95000"/>
                  </a:schemeClr>
                </a:solidFill>
                <a:effectLst/>
                <a:latin typeface="Avenir Next" panose="020B0503020202020204" pitchFamily="34" charset="0"/>
              </a:rPr>
              <a:t> Provide </a:t>
            </a:r>
            <a:r>
              <a:rPr lang="en-US" sz="3200" b="0" i="0" dirty="0">
                <a:solidFill>
                  <a:schemeClr val="bg1">
                    <a:lumMod val="95000"/>
                  </a:schemeClr>
                </a:solidFill>
                <a:effectLst/>
                <a:latin typeface="Avenir Next" panose="020B0503020202020204" pitchFamily="34" charset="0"/>
              </a:rPr>
              <a:t>technical resources, publications, training, and seeds to our network members residing in Asia.</a:t>
            </a:r>
          </a:p>
          <a:p>
            <a:pPr marL="0" indent="0" algn="just">
              <a:buNone/>
            </a:pPr>
            <a:endParaRPr lang="en-US" sz="1000" dirty="0">
              <a:solidFill>
                <a:schemeClr val="bg1">
                  <a:lumMod val="95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just">
              <a:buNone/>
            </a:pPr>
            <a:r>
              <a:rPr lang="en-US" sz="3200" b="0" i="0" dirty="0" smtClean="0">
                <a:solidFill>
                  <a:schemeClr val="bg1">
                    <a:lumMod val="95000"/>
                  </a:schemeClr>
                </a:solidFill>
                <a:effectLst/>
                <a:latin typeface="Avenir Next" panose="020B0503020202020204" pitchFamily="34" charset="0"/>
              </a:rPr>
              <a:t>Provide </a:t>
            </a:r>
            <a:r>
              <a:rPr lang="en-US" sz="3200" b="0" i="0" dirty="0">
                <a:solidFill>
                  <a:schemeClr val="bg1">
                    <a:lumMod val="95000"/>
                  </a:schemeClr>
                </a:solidFill>
                <a:effectLst/>
                <a:latin typeface="Avenir Next" panose="020B0503020202020204" pitchFamily="34" charset="0"/>
              </a:rPr>
              <a:t>relevant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venir Next" panose="020B0503020202020204" pitchFamily="34" charset="0"/>
              </a:rPr>
              <a:t>agriculture and Community Development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venir Next" panose="020B0503020202020204" pitchFamily="34" charset="0"/>
              </a:rPr>
              <a:t>options though process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venir Next" panose="020B0503020202020204" pitchFamily="34" charset="0"/>
              </a:rPr>
              <a:t>of identification, verification, and dissemination. We focus primarily on soil, seeds, and feeds and are best known for our work in seed saving/banking, appropriate technology, and natural agriculture. </a:t>
            </a:r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8AA6EC8-6309-F90B-5956-74ED944EB9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5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" panose="020B0503020202020204"/>
              </a:rPr>
              <a:t>What research do you conduct?</a:t>
            </a:r>
            <a:br>
              <a:rPr lang="en-US" dirty="0">
                <a:solidFill>
                  <a:schemeClr val="bg1"/>
                </a:solidFill>
                <a:latin typeface="Avenir Next" panose="020B0503020202020204"/>
              </a:rPr>
            </a:br>
            <a:endParaRPr lang="en-US" dirty="0">
              <a:solidFill>
                <a:schemeClr val="bg1"/>
              </a:solidFill>
              <a:latin typeface="Avenir Next" panose="020B050302020202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9360"/>
            <a:ext cx="10515600" cy="5263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Avenir Next" panose="020B0503020202020204" pitchFamily="34" charset="0"/>
              </a:rPr>
              <a:t>We focus on practical agriculture research, including past studies on:</a:t>
            </a:r>
          </a:p>
          <a:p>
            <a:pPr marL="714375" indent="-357188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latin typeface="Avenir Next" panose="020B0503020202020204" pitchFamily="34" charset="0"/>
              </a:rPr>
              <a:t>Animal feed </a:t>
            </a:r>
          </a:p>
          <a:p>
            <a:pPr marL="714375" indent="-357188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latin typeface="Avenir Next" panose="020B0503020202020204" pitchFamily="34" charset="0"/>
              </a:rPr>
              <a:t>Seed saving</a:t>
            </a:r>
          </a:p>
          <a:p>
            <a:pPr marL="714375" indent="-357188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latin typeface="Avenir Next" panose="020B0503020202020204" pitchFamily="34" charset="0"/>
              </a:rPr>
              <a:t>Soil comparison</a:t>
            </a:r>
          </a:p>
          <a:p>
            <a:pPr marL="714375" indent="-357188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latin typeface="Avenir Next" panose="020B0503020202020204" pitchFamily="34" charset="0"/>
              </a:rPr>
              <a:t>Biochar production</a:t>
            </a:r>
          </a:p>
          <a:p>
            <a:pPr marL="714375" indent="-357188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latin typeface="Avenir Next" panose="020B0503020202020204" pitchFamily="34" charset="0"/>
              </a:rPr>
              <a:t>Black Soldier Fly production</a:t>
            </a:r>
          </a:p>
          <a:p>
            <a:pPr marL="714375" indent="-357188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  <a:latin typeface="Avenir Next" panose="020B0503020202020204" pitchFamily="34" charset="0"/>
              </a:rPr>
              <a:t>Appropriate technology</a:t>
            </a:r>
          </a:p>
        </p:txBody>
      </p:sp>
    </p:spTree>
    <p:extLst>
      <p:ext uri="{BB962C8B-B14F-4D97-AF65-F5344CB8AC3E}">
        <p14:creationId xmlns:p14="http://schemas.microsoft.com/office/powerpoint/2010/main" val="5927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7BD7690-55B2-0BE8-32F6-DC1EFFE839C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5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40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Next" panose="020B0503020202020204"/>
              </a:rPr>
              <a:t>How do you conduct research?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803275"/>
            <a:ext cx="11836400" cy="5862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venir Next" panose="020B0503020202020204" pitchFamily="34" charset="0"/>
              </a:rPr>
              <a:t>Human Resources: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17 </a:t>
            </a:r>
            <a:r>
              <a:rPr 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staff: 3 are native English speakers, and 14 are Thai speakers. Our team reflects a variety of backgrounds, including administration, finance, education, plant science, animal science, and social science.  </a:t>
            </a:r>
          </a:p>
          <a:p>
            <a:pPr marL="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Topic Focus: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We promote Seed Saving/Banking, Neglected Under-utilized Species (NUS), Biochar, Agroforestry, Black Soldier Flies, </a:t>
            </a:r>
            <a:r>
              <a:rPr lang="en-US" sz="2800" dirty="0" err="1">
                <a:solidFill>
                  <a:schemeClr val="bg1"/>
                </a:solidFill>
                <a:latin typeface="Avenir Next" panose="020B0503020202020204" pitchFamily="34" charset="0"/>
              </a:rPr>
              <a:t>Biosand</a:t>
            </a:r>
            <a:r>
              <a:rPr 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 Water Filtration, and Natural Farming.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We focus on using readily available, low-cost resources and turning “waste” into valuable resources for the farm.</a:t>
            </a:r>
          </a:p>
          <a:p>
            <a:pPr marL="0" lvl="1" indent="0">
              <a:buNone/>
            </a:pPr>
            <a:endParaRPr lang="en-US" sz="2800" dirty="0" smtClean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our </a:t>
            </a:r>
            <a:r>
              <a:rPr 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research coordinator and the research team will identify the research topic and develop a research proposal then our technician will monitor and collect data. Finally, the research coordinator will analyze the data and formalize it into a </a:t>
            </a:r>
            <a:r>
              <a:rPr lang="en-US" sz="28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document and </a:t>
            </a:r>
            <a:r>
              <a:rPr lang="en-US" sz="2800" dirty="0">
                <a:solidFill>
                  <a:schemeClr val="bg1"/>
                </a:solidFill>
                <a:latin typeface="Avenir Next" panose="020B0503020202020204" pitchFamily="34" charset="0"/>
              </a:rPr>
              <a:t>disseminate it to our network members via www.echocommunity.org. </a:t>
            </a:r>
          </a:p>
        </p:txBody>
      </p:sp>
    </p:spTree>
    <p:extLst>
      <p:ext uri="{BB962C8B-B14F-4D97-AF65-F5344CB8AC3E}">
        <p14:creationId xmlns:p14="http://schemas.microsoft.com/office/powerpoint/2010/main" val="14626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A9CAA5C-4393-A224-9407-8EA1FAD420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5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7E5283-902A-D647-A931-1AC31F03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Next" panose="020B0503020202020204"/>
              </a:rPr>
              <a:t>How would you like to improve your research/activities?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0CB5B67-A697-C24D-81F8-1CE1D8D6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We want to grow in our value for and application of: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 Standardization of research protocols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 Identification of relevant research foci for our audience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 Continuity of research projects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venir Next" panose="020B0503020202020204" pitchFamily="34" charset="0"/>
              </a:rPr>
              <a:t> Implementation of readily available, low-cost resources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C550125-6EDD-E1F0-BA50-D7270C7FE7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5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8CA798-4AC2-6E4D-93DF-426A3CD5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Next" panose="020B0503020202020204"/>
              </a:rPr>
              <a:t>What knowledge gaps would you like to address?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05DFD2-3931-70E2-EF25-799BF548D79A}"/>
              </a:ext>
            </a:extLst>
          </p:cNvPr>
          <p:cNvSpPr txBox="1"/>
          <p:nvPr/>
        </p:nvSpPr>
        <p:spPr>
          <a:xfrm>
            <a:off x="370839" y="1910080"/>
            <a:ext cx="114183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We want to know what plants/animals can thrive or adapt to climate change. </a:t>
            </a:r>
          </a:p>
          <a:p>
            <a:pPr marL="568325" indent="-2222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We will plant several cucumber species to see </a:t>
            </a:r>
            <a:r>
              <a:rPr lang="en-US" sz="3200" dirty="0" smtClean="0">
                <a:solidFill>
                  <a:schemeClr val="bg1"/>
                </a:solidFill>
                <a:latin typeface="Avenir Next" panose="020B0503020202020204"/>
              </a:rPr>
              <a:t>which one </a:t>
            </a:r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is </a:t>
            </a:r>
            <a:r>
              <a:rPr lang="en-US" sz="3200" dirty="0" smtClean="0">
                <a:solidFill>
                  <a:schemeClr val="bg1"/>
                </a:solidFill>
                <a:latin typeface="Avenir Next" panose="020B0503020202020204"/>
              </a:rPr>
              <a:t>the best</a:t>
            </a:r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Avenir Next" panose="020B0503020202020204"/>
              </a:rPr>
              <a:t> </a:t>
            </a:r>
            <a:endParaRPr lang="en-US" sz="3200" dirty="0">
              <a:solidFill>
                <a:schemeClr val="bg1"/>
              </a:solidFill>
              <a:latin typeface="Avenir Next" panose="020B0503020202020204"/>
            </a:endParaRPr>
          </a:p>
          <a:p>
            <a:pPr marL="568325" indent="-2222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Comparing “mini-compost to non-mini compost”  in our seed production process</a:t>
            </a:r>
            <a:r>
              <a:rPr lang="en-US" sz="3200" dirty="0" smtClean="0">
                <a:solidFill>
                  <a:schemeClr val="bg1"/>
                </a:solidFill>
                <a:latin typeface="Avenir Next" panose="020B0503020202020204"/>
              </a:rPr>
              <a:t>.</a:t>
            </a:r>
          </a:p>
          <a:p>
            <a:pPr marL="346075"/>
            <a:r>
              <a:rPr lang="en-US" sz="3200" dirty="0" smtClean="0">
                <a:solidFill>
                  <a:schemeClr val="bg1"/>
                </a:solidFill>
                <a:latin typeface="Avenir Next" panose="020B0503020202020204"/>
              </a:rPr>
              <a:t> </a:t>
            </a:r>
            <a:endParaRPr lang="en-US" sz="3200" dirty="0">
              <a:solidFill>
                <a:schemeClr val="bg1"/>
              </a:solidFill>
              <a:latin typeface="Avenir Next" panose="020B0503020202020204"/>
            </a:endParaRPr>
          </a:p>
          <a:p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We want to </a:t>
            </a:r>
            <a:r>
              <a:rPr lang="en-US" sz="3200" dirty="0" smtClean="0">
                <a:solidFill>
                  <a:schemeClr val="bg1"/>
                </a:solidFill>
                <a:latin typeface="Avenir Next" panose="020B0503020202020204"/>
              </a:rPr>
              <a:t>identify an </a:t>
            </a:r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appropriate animal diet and nutrition for small-scale farmers.</a:t>
            </a:r>
          </a:p>
          <a:p>
            <a:pPr marL="568325" indent="-2222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We will compare the different sources of banana stock in pig food (raw: cooked: fermented)</a:t>
            </a:r>
          </a:p>
          <a:p>
            <a:pPr marL="568325" indent="-2222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venir Next" panose="020B0503020202020204"/>
              </a:rPr>
              <a:t>Use BSF larvae as supplement protein in chicken and fish feed.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6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0E309CB-74A7-F16D-91B6-EAC6AEDD7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65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215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venir Next" panose="020B0503020202020204"/>
              </a:rPr>
              <a:t>What is the most important/pressing question you would like to address in a ONE-HEALTH research proposal?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5D084C7-6442-C409-A843-7ECFF7A65B4C}"/>
              </a:ext>
            </a:extLst>
          </p:cNvPr>
          <p:cNvSpPr txBox="1"/>
          <p:nvPr/>
        </p:nvSpPr>
        <p:spPr>
          <a:xfrm>
            <a:off x="795020" y="2665829"/>
            <a:ext cx="10601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venir Next" panose="020B0503020202020204"/>
              </a:rPr>
              <a:t>The ONE-HEALTH research sounds to me, but I am still determining how to participate. My work leans toward animal husbandry and plantation (seed production), but a healthy animal and plant also lean toward good growth. </a:t>
            </a:r>
          </a:p>
        </p:txBody>
      </p:sp>
    </p:spTree>
    <p:extLst>
      <p:ext uri="{BB962C8B-B14F-4D97-AF65-F5344CB8AC3E}">
        <p14:creationId xmlns:p14="http://schemas.microsoft.com/office/powerpoint/2010/main" val="32047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11948</TotalTime>
  <Words>429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Artifakt Element Thin</vt:lpstr>
      <vt:lpstr>Avenir Next</vt:lpstr>
      <vt:lpstr>Calibri</vt:lpstr>
      <vt:lpstr>Courier New</vt:lpstr>
      <vt:lpstr>Segoe UI</vt:lpstr>
      <vt:lpstr>Office Theme</vt:lpstr>
      <vt:lpstr>PowerPoint Presentation</vt:lpstr>
      <vt:lpstr>Who are you? </vt:lpstr>
      <vt:lpstr>What research do you conduct? </vt:lpstr>
      <vt:lpstr>How do you conduct research?</vt:lpstr>
      <vt:lpstr>How would you like to improve your research/activities?</vt:lpstr>
      <vt:lpstr>What knowledge gaps would you like to address?</vt:lpstr>
      <vt:lpstr>What is the most important/pressing question you would like to address in a ONE-HEALTH research proposal?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Ngo-Giang-Huong</dc:creator>
  <cp:lastModifiedBy>Nicole Ngo-Giang-Huong</cp:lastModifiedBy>
  <cp:revision>26</cp:revision>
  <dcterms:created xsi:type="dcterms:W3CDTF">2023-04-18T09:30:27Z</dcterms:created>
  <dcterms:modified xsi:type="dcterms:W3CDTF">2023-05-21T03:31:35Z</dcterms:modified>
</cp:coreProperties>
</file>